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6"/>
  </p:sldMasterIdLst>
  <p:sldIdLst>
    <p:sldId id="2147474913" r:id="rId7"/>
    <p:sldId id="2147474915" r:id="rId8"/>
    <p:sldId id="2147474917" r:id="rId9"/>
    <p:sldId id="2147474924" r:id="rId10"/>
    <p:sldId id="2147474923" r:id="rId11"/>
    <p:sldId id="2147474925" r:id="rId12"/>
    <p:sldId id="2147474926" r:id="rId13"/>
    <p:sldId id="2147474927" r:id="rId14"/>
    <p:sldId id="2147474928" r:id="rId15"/>
    <p:sldId id="2147474929" r:id="rId16"/>
    <p:sldId id="2147474932" r:id="rId17"/>
    <p:sldId id="2147474933" r:id="rId18"/>
    <p:sldId id="2147474930" r:id="rId19"/>
    <p:sldId id="2147474931" r:id="rId20"/>
    <p:sldId id="2147474921" r:id="rId21"/>
    <p:sldId id="214747492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907" autoAdjust="0"/>
  </p:normalViewPr>
  <p:slideViewPr>
    <p:cSldViewPr snapToGrid="0">
      <p:cViewPr>
        <p:scale>
          <a:sx n="66" d="100"/>
          <a:sy n="66" d="100"/>
        </p:scale>
        <p:origin x="66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3 N P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0E7531-4539-FD55-6CEA-BFB32B5B856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F8408A0D-2EA1-F9B7-D270-E83B7D3E15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5517" y="959733"/>
            <a:ext cx="4489679" cy="16592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4800" kern="1200" baseline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 dirty="0"/>
              <a:t>Presentation</a:t>
            </a:r>
            <a:br>
              <a:rPr lang="en-US" noProof="0" dirty="0"/>
            </a:br>
            <a:r>
              <a:rPr lang="en-US" noProof="0" dirty="0"/>
              <a:t>Title (2 lines)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C347C-10DC-0073-062A-E4884FA263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45516" y="2834798"/>
            <a:ext cx="4489681" cy="7879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1pPr>
            <a:lvl2pPr marL="307192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867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2pPr>
            <a:lvl3pPr marL="616785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3pPr>
            <a:lvl4pPr marL="923977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333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4pPr>
            <a:lvl5pPr marL="1231169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  <a:latin typeface="+mn-lt"/>
                <a:ea typeface="Nokia Pure Text Light" panose="020B0403020202020204" pitchFamily="34" charset="0"/>
              </a:defRPr>
            </a:lvl5pPr>
            <a:lvl6pPr marL="1538362" indent="0">
              <a:spcBef>
                <a:spcPts val="0"/>
              </a:spcBef>
              <a:spcAft>
                <a:spcPts val="800"/>
              </a:spcAft>
              <a:buFont typeface="Nokia Pure Text" panose="020B0503020202020204" pitchFamily="34" charset="0"/>
              <a:buNone/>
              <a:defRPr sz="1067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845554" indent="0">
              <a:spcBef>
                <a:spcPts val="0"/>
              </a:spcBef>
              <a:spcAft>
                <a:spcPts val="800"/>
              </a:spcAft>
              <a:buNone/>
              <a:defRPr sz="933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2152746" indent="0">
              <a:spcBef>
                <a:spcPts val="0"/>
              </a:spcBef>
              <a:spcAft>
                <a:spcPts val="800"/>
              </a:spcAft>
              <a:buNone/>
              <a:defRPr sz="8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Subtitle/Author</a:t>
            </a:r>
          </a:p>
        </p:txBody>
      </p:sp>
      <p:pic>
        <p:nvPicPr>
          <p:cNvPr id="7" name="Graphic 13">
            <a:extLst>
              <a:ext uri="{FF2B5EF4-FFF2-40B4-BE49-F238E27FC236}">
                <a16:creationId xmlns:a16="http://schemas.microsoft.com/office/drawing/2014/main" id="{E1FD4A3B-FF5D-EBED-6FA8-2FE61C86974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00479" y="6317693"/>
            <a:ext cx="2434717" cy="54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78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1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86B4385-4A37-DD07-8DF4-0C25B5219425}"/>
              </a:ext>
            </a:extLst>
          </p:cNvPr>
          <p:cNvSpPr txBox="1"/>
          <p:nvPr userDrawn="1"/>
        </p:nvSpPr>
        <p:spPr>
          <a:xfrm>
            <a:off x="906705" y="6478074"/>
            <a:ext cx="842111" cy="164148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1067" noProof="0" dirty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2024 Nokia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4C98577-C3EA-EE73-6422-C55C4DB82E5B}"/>
              </a:ext>
            </a:extLst>
          </p:cNvPr>
          <p:cNvSpPr txBox="1">
            <a:spLocks/>
          </p:cNvSpPr>
          <p:nvPr userDrawn="1"/>
        </p:nvSpPr>
        <p:spPr>
          <a:xfrm>
            <a:off x="558803" y="6478009"/>
            <a:ext cx="160300" cy="164212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1067" noProof="0" smtClean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sz="1333" noProof="0" dirty="0">
              <a:solidFill>
                <a:schemeClr val="tx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124DD8-17B6-BCE4-8C54-5B3539821FB6}"/>
              </a:ext>
            </a:extLst>
          </p:cNvPr>
          <p:cNvCxnSpPr>
            <a:cxnSpLocks/>
          </p:cNvCxnSpPr>
          <p:nvPr userDrawn="1"/>
        </p:nvCxnSpPr>
        <p:spPr>
          <a:xfrm>
            <a:off x="1871480" y="6457200"/>
            <a:ext cx="0" cy="19200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8744A4B0-61E4-DBE9-B28A-D729DB02CD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6400" y="6480000"/>
            <a:ext cx="2112000" cy="1632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en-US"/>
              <a:t>Apply a document ID (if applicable).</a:t>
            </a:r>
            <a:endParaRPr lang="en-US" dirty="0"/>
          </a:p>
        </p:txBody>
      </p:sp>
      <p:pic>
        <p:nvPicPr>
          <p:cNvPr id="2" name="Graphic 13">
            <a:extLst>
              <a:ext uri="{FF2B5EF4-FFF2-40B4-BE49-F238E27FC236}">
                <a16:creationId xmlns:a16="http://schemas.microsoft.com/office/drawing/2014/main" id="{44C12A58-1E39-7D71-CCF2-BDD9D19456A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00481" y="6317693"/>
            <a:ext cx="2434713" cy="54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8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2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2">
            <a:extLst>
              <a:ext uri="{FF2B5EF4-FFF2-40B4-BE49-F238E27FC236}">
                <a16:creationId xmlns:a16="http://schemas.microsoft.com/office/drawing/2014/main" id="{D048D520-8858-4E4E-8511-3306272E38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6800" y="527928"/>
            <a:ext cx="11078400" cy="45420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aseline="0">
                <a:solidFill>
                  <a:srgbClr val="A235B6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4" name="Text Placeholder 42">
            <a:extLst>
              <a:ext uri="{FF2B5EF4-FFF2-40B4-BE49-F238E27FC236}">
                <a16:creationId xmlns:a16="http://schemas.microsoft.com/office/drawing/2014/main" id="{73EC6F19-4B79-4103-93C9-A7D00929D4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6800" y="1019360"/>
            <a:ext cx="11078400" cy="45420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rgbClr val="4169E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</a:t>
            </a:r>
            <a:r>
              <a:rPr lang="en-US" noProof="0" dirty="0" err="1"/>
              <a:t>subheadline</a:t>
            </a:r>
            <a:endParaRPr lang="en-US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A17FDF-4E51-C172-B365-5B7F85F6F2D9}"/>
              </a:ext>
            </a:extLst>
          </p:cNvPr>
          <p:cNvSpPr txBox="1"/>
          <p:nvPr userDrawn="1"/>
        </p:nvSpPr>
        <p:spPr>
          <a:xfrm>
            <a:off x="906705" y="6478074"/>
            <a:ext cx="842111" cy="164148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1067" noProof="0" dirty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2024 Nokia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EE10E45-6DB5-0DBC-6BE5-1D9BECB1B815}"/>
              </a:ext>
            </a:extLst>
          </p:cNvPr>
          <p:cNvSpPr txBox="1">
            <a:spLocks/>
          </p:cNvSpPr>
          <p:nvPr userDrawn="1"/>
        </p:nvSpPr>
        <p:spPr>
          <a:xfrm>
            <a:off x="558803" y="6478009"/>
            <a:ext cx="160300" cy="164212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1067" noProof="0" smtClean="0">
                <a:solidFill>
                  <a:schemeClr val="tx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sz="1333" noProof="0" dirty="0">
              <a:solidFill>
                <a:schemeClr val="tx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DB4318E-D871-E461-75B3-3A7581FA76BF}"/>
              </a:ext>
            </a:extLst>
          </p:cNvPr>
          <p:cNvCxnSpPr>
            <a:cxnSpLocks/>
          </p:cNvCxnSpPr>
          <p:nvPr userDrawn="1"/>
        </p:nvCxnSpPr>
        <p:spPr>
          <a:xfrm>
            <a:off x="1871480" y="6457200"/>
            <a:ext cx="0" cy="19200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81A22C20-084D-F0C6-C87E-D27404CADA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6400" y="6480000"/>
            <a:ext cx="2112000" cy="1632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r>
              <a:rPr lang="en-US"/>
              <a:t>Apply a document ID (if applicable).</a:t>
            </a:r>
            <a:endParaRPr lang="en-US" dirty="0"/>
          </a:p>
        </p:txBody>
      </p:sp>
      <p:pic>
        <p:nvPicPr>
          <p:cNvPr id="2" name="Graphic 13">
            <a:extLst>
              <a:ext uri="{FF2B5EF4-FFF2-40B4-BE49-F238E27FC236}">
                <a16:creationId xmlns:a16="http://schemas.microsoft.com/office/drawing/2014/main" id="{502E4480-E3D8-BE0B-B514-B9F249B72EA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00481" y="6317693"/>
            <a:ext cx="2434713" cy="54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03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5 Orange re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7C13A4-489B-3211-82FF-868A0A256EF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2" cy="6858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3E3E9A-89AB-53ED-D3C0-CD4FED8679CB}"/>
              </a:ext>
            </a:extLst>
          </p:cNvPr>
          <p:cNvSpPr txBox="1"/>
          <p:nvPr userDrawn="1"/>
        </p:nvSpPr>
        <p:spPr>
          <a:xfrm>
            <a:off x="906705" y="6478074"/>
            <a:ext cx="842111" cy="164148"/>
          </a:xfrm>
          <a:prstGeom prst="rect">
            <a:avLst/>
          </a:prstGeom>
          <a:noFill/>
        </p:spPr>
        <p:txBody>
          <a:bodyPr wrap="none" lIns="0" tIns="0" rIns="0" bIns="0" anchor="b" anchorCtr="0">
            <a:noAutofit/>
          </a:bodyPr>
          <a:lstStyle/>
          <a:p>
            <a:r>
              <a:rPr lang="en-US" sz="1067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2024 Nokia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DA7671F-0A4E-C831-4EDE-654CCF07ADDA}"/>
              </a:ext>
            </a:extLst>
          </p:cNvPr>
          <p:cNvSpPr txBox="1">
            <a:spLocks/>
          </p:cNvSpPr>
          <p:nvPr userDrawn="1"/>
        </p:nvSpPr>
        <p:spPr>
          <a:xfrm>
            <a:off x="558803" y="6478009"/>
            <a:ext cx="160300" cy="164212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1067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endParaRPr lang="en-US" sz="1333" noProof="0" dirty="0">
              <a:solidFill>
                <a:schemeClr val="bg1"/>
              </a:solidFill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F8729C9-3F60-8907-3FE8-BAE9A0B2C8C3}"/>
              </a:ext>
            </a:extLst>
          </p:cNvPr>
          <p:cNvCxnSpPr>
            <a:cxnSpLocks/>
          </p:cNvCxnSpPr>
          <p:nvPr userDrawn="1"/>
        </p:nvCxnSpPr>
        <p:spPr>
          <a:xfrm>
            <a:off x="1871480" y="6457200"/>
            <a:ext cx="0" cy="19200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B6EEBF65-A56D-43BF-5992-1BCEC12A9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6400" y="6480000"/>
            <a:ext cx="2112000" cy="1632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67">
                <a:solidFill>
                  <a:schemeClr val="bg1"/>
                </a:solidFill>
              </a:defRPr>
            </a:lvl1pPr>
          </a:lstStyle>
          <a:p>
            <a:r>
              <a:rPr lang="en-US"/>
              <a:t>Apply a document ID (if applicable).</a:t>
            </a:r>
            <a:endParaRPr lang="en-US" dirty="0"/>
          </a:p>
        </p:txBody>
      </p:sp>
      <p:sp>
        <p:nvSpPr>
          <p:cNvPr id="15" name="Text Placeholder 42">
            <a:extLst>
              <a:ext uri="{FF2B5EF4-FFF2-40B4-BE49-F238E27FC236}">
                <a16:creationId xmlns:a16="http://schemas.microsoft.com/office/drawing/2014/main" id="{71E885F2-0EDB-8466-A3C6-31509AFBBF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6800" y="527928"/>
            <a:ext cx="11078400" cy="45420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aseline="0">
                <a:solidFill>
                  <a:srgbClr val="FBF5FC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16" name="Text Placeholder 42">
            <a:extLst>
              <a:ext uri="{FF2B5EF4-FFF2-40B4-BE49-F238E27FC236}">
                <a16:creationId xmlns:a16="http://schemas.microsoft.com/office/drawing/2014/main" id="{C12EB929-0D61-BFAB-F633-57B4156986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6800" y="1019360"/>
            <a:ext cx="11078400" cy="45420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Nokia Pure Headline Light" panose="020B0304020202020204" pitchFamily="34" charset="0"/>
              </a:defRPr>
            </a:lvl1pPr>
          </a:lstStyle>
          <a:p>
            <a:pPr lvl="0"/>
            <a:r>
              <a:rPr lang="en-US" noProof="0" dirty="0"/>
              <a:t>Click to edit </a:t>
            </a:r>
            <a:r>
              <a:rPr lang="en-US" noProof="0" dirty="0" err="1"/>
              <a:t>subheadline</a:t>
            </a:r>
            <a:endParaRPr lang="en-US" noProof="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942DB74-E7E3-4276-876A-075ABFCA86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6800" y="1680000"/>
            <a:ext cx="11078400" cy="4158640"/>
          </a:xfrm>
          <a:prstGeom prst="rect">
            <a:avLst/>
          </a:prstGeom>
        </p:spPr>
        <p:txBody>
          <a:bodyPr lIns="0" tIns="0" rIns="0" bIns="0"/>
          <a:lstStyle>
            <a:lvl1pPr marL="304792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defRPr sz="1600">
                <a:solidFill>
                  <a:schemeClr val="bg1"/>
                </a:solidFill>
              </a:defRPr>
            </a:lvl1pPr>
            <a:lvl2pPr marL="544786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 startAt="2"/>
              <a:defRPr sz="1600">
                <a:solidFill>
                  <a:schemeClr val="bg1"/>
                </a:solidFill>
              </a:defRPr>
            </a:lvl2pPr>
            <a:lvl3pPr marL="784780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 startAt="3"/>
              <a:defRPr sz="1600">
                <a:solidFill>
                  <a:schemeClr val="bg1"/>
                </a:solidFill>
              </a:defRPr>
            </a:lvl3pPr>
            <a:lvl4pPr marL="1024774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 startAt="4"/>
              <a:defRPr sz="1600">
                <a:solidFill>
                  <a:schemeClr val="bg1"/>
                </a:solidFill>
              </a:defRPr>
            </a:lvl4pPr>
            <a:lvl5pPr marL="1276168" indent="-304792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 startAt="5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 here</a:t>
            </a:r>
          </a:p>
          <a:p>
            <a:pPr lvl="1"/>
            <a:r>
              <a:rPr lang="en-US" dirty="0"/>
              <a:t>Text here</a:t>
            </a:r>
          </a:p>
          <a:p>
            <a:pPr lvl="2"/>
            <a:r>
              <a:rPr lang="en-US" dirty="0"/>
              <a:t>Text here</a:t>
            </a:r>
          </a:p>
          <a:p>
            <a:pPr lvl="3"/>
            <a:r>
              <a:rPr lang="en-US" dirty="0"/>
              <a:t>Text here</a:t>
            </a:r>
          </a:p>
          <a:p>
            <a:pPr marL="1276168" marR="0" lvl="4" indent="-30479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tabLst/>
              <a:defRPr/>
            </a:pPr>
            <a:r>
              <a:rPr lang="en-US" dirty="0"/>
              <a:t>Text here</a:t>
            </a:r>
          </a:p>
        </p:txBody>
      </p:sp>
      <p:pic>
        <p:nvPicPr>
          <p:cNvPr id="2" name="Graphic 13">
            <a:extLst>
              <a:ext uri="{FF2B5EF4-FFF2-40B4-BE49-F238E27FC236}">
                <a16:creationId xmlns:a16="http://schemas.microsoft.com/office/drawing/2014/main" id="{65112F68-FC03-687E-C40C-F67BDCB888D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00479" y="6317693"/>
            <a:ext cx="2434717" cy="54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511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5 Orange re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7C13A4-489B-3211-82FF-868A0A256EF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D44D02A3-305A-7AEA-9B91-953562CE57B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570" y="2592495"/>
            <a:ext cx="7538860" cy="167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202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5 Orange re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7C13A4-489B-3211-82FF-868A0A256EF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aphic 3">
            <a:extLst>
              <a:ext uri="{FF2B5EF4-FFF2-40B4-BE49-F238E27FC236}">
                <a16:creationId xmlns:a16="http://schemas.microsoft.com/office/drawing/2014/main" id="{B021C888-29FD-6FF1-C9DD-86CFAA48F7D2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2444423" y="2606652"/>
            <a:ext cx="7303155" cy="1644697"/>
            <a:chOff x="469958" y="1647414"/>
            <a:chExt cx="8205029" cy="1847802"/>
          </a:xfrm>
          <a:solidFill>
            <a:schemeClr val="bg1"/>
          </a:solidFill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D3CC517C-2A9D-7AE3-89DF-6D6BD139CCB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48498" y="1648478"/>
              <a:ext cx="2026489" cy="1793370"/>
            </a:xfrm>
            <a:custGeom>
              <a:avLst/>
              <a:gdLst>
                <a:gd name="connsiteX0" fmla="*/ 1019683 w 2026489"/>
                <a:gd name="connsiteY0" fmla="*/ 11431 h 1793370"/>
                <a:gd name="connsiteX1" fmla="*/ 1013215 w 2026489"/>
                <a:gd name="connsiteY1" fmla="*/ 0 h 1793370"/>
                <a:gd name="connsiteX2" fmla="*/ 864805 w 2026489"/>
                <a:gd name="connsiteY2" fmla="*/ 264656 h 1793370"/>
                <a:gd name="connsiteX3" fmla="*/ 1366453 w 2026489"/>
                <a:gd name="connsiteY3" fmla="*/ 1150009 h 1793370"/>
                <a:gd name="connsiteX4" fmla="*/ 362940 w 2026489"/>
                <a:gd name="connsiteY4" fmla="*/ 1150009 h 1793370"/>
                <a:gd name="connsiteX5" fmla="*/ 0 w 2026489"/>
                <a:gd name="connsiteY5" fmla="*/ 1793331 h 1793370"/>
                <a:gd name="connsiteX6" fmla="*/ 299127 w 2026489"/>
                <a:gd name="connsiteY6" fmla="*/ 1793370 h 1793370"/>
                <a:gd name="connsiteX7" fmla="*/ 517917 w 2026489"/>
                <a:gd name="connsiteY7" fmla="*/ 1406250 h 1793370"/>
                <a:gd name="connsiteX8" fmla="*/ 1508375 w 2026489"/>
                <a:gd name="connsiteY8" fmla="*/ 1406250 h 1793370"/>
                <a:gd name="connsiteX9" fmla="*/ 1727480 w 2026489"/>
                <a:gd name="connsiteY9" fmla="*/ 1793370 h 1793370"/>
                <a:gd name="connsiteX10" fmla="*/ 2026490 w 2026489"/>
                <a:gd name="connsiteY10" fmla="*/ 1793331 h 1793370"/>
                <a:gd name="connsiteX11" fmla="*/ 1019683 w 2026489"/>
                <a:gd name="connsiteY11" fmla="*/ 11431 h 1793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26489" h="1793370">
                  <a:moveTo>
                    <a:pt x="1019683" y="11431"/>
                  </a:moveTo>
                  <a:lnTo>
                    <a:pt x="1013215" y="0"/>
                  </a:lnTo>
                  <a:lnTo>
                    <a:pt x="864805" y="264656"/>
                  </a:lnTo>
                  <a:lnTo>
                    <a:pt x="1366453" y="1150009"/>
                  </a:lnTo>
                  <a:lnTo>
                    <a:pt x="362940" y="1150009"/>
                  </a:lnTo>
                  <a:lnTo>
                    <a:pt x="0" y="1793331"/>
                  </a:lnTo>
                  <a:lnTo>
                    <a:pt x="299127" y="1793370"/>
                  </a:lnTo>
                  <a:lnTo>
                    <a:pt x="517917" y="1406250"/>
                  </a:lnTo>
                  <a:lnTo>
                    <a:pt x="1508375" y="1406250"/>
                  </a:lnTo>
                  <a:lnTo>
                    <a:pt x="1727480" y="1793370"/>
                  </a:lnTo>
                  <a:lnTo>
                    <a:pt x="2026490" y="1793331"/>
                  </a:lnTo>
                  <a:lnTo>
                    <a:pt x="1019683" y="11431"/>
                  </a:lnTo>
                  <a:close/>
                </a:path>
              </a:pathLst>
            </a:custGeom>
            <a:grpFill/>
            <a:ln w="1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4" name="Freeform 11">
              <a:extLst>
                <a:ext uri="{FF2B5EF4-FFF2-40B4-BE49-F238E27FC236}">
                  <a16:creationId xmlns:a16="http://schemas.microsoft.com/office/drawing/2014/main" id="{077FDE92-F867-8A86-1982-D78BEEC3427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41802" y="1706399"/>
              <a:ext cx="271953" cy="1735409"/>
            </a:xfrm>
            <a:custGeom>
              <a:avLst/>
              <a:gdLst>
                <a:gd name="connsiteX0" fmla="*/ 39 w 271953"/>
                <a:gd name="connsiteY0" fmla="*/ 0 h 1735409"/>
                <a:gd name="connsiteX1" fmla="*/ 0 w 271953"/>
                <a:gd name="connsiteY1" fmla="*/ 1735409 h 1735409"/>
                <a:gd name="connsiteX2" fmla="*/ 271934 w 271953"/>
                <a:gd name="connsiteY2" fmla="*/ 1735409 h 1735409"/>
                <a:gd name="connsiteX3" fmla="*/ 271953 w 271953"/>
                <a:gd name="connsiteY3" fmla="*/ 218776 h 1735409"/>
                <a:gd name="connsiteX4" fmla="*/ 271953 w 271953"/>
                <a:gd name="connsiteY4" fmla="*/ 0 h 1735409"/>
                <a:gd name="connsiteX5" fmla="*/ 39 w 271953"/>
                <a:gd name="connsiteY5" fmla="*/ 0 h 173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1953" h="1735409">
                  <a:moveTo>
                    <a:pt x="39" y="0"/>
                  </a:moveTo>
                  <a:lnTo>
                    <a:pt x="0" y="1735409"/>
                  </a:lnTo>
                  <a:lnTo>
                    <a:pt x="271934" y="1735409"/>
                  </a:lnTo>
                  <a:lnTo>
                    <a:pt x="271953" y="218776"/>
                  </a:lnTo>
                  <a:lnTo>
                    <a:pt x="271953" y="0"/>
                  </a:lnTo>
                  <a:lnTo>
                    <a:pt x="39" y="0"/>
                  </a:lnTo>
                  <a:close/>
                </a:path>
              </a:pathLst>
            </a:custGeom>
            <a:grpFill/>
            <a:ln w="1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5" name="Freeform 12">
              <a:extLst>
                <a:ext uri="{FF2B5EF4-FFF2-40B4-BE49-F238E27FC236}">
                  <a16:creationId xmlns:a16="http://schemas.microsoft.com/office/drawing/2014/main" id="{9DBC9987-7DD5-B33D-C113-38772B6AFFA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82809" y="1706399"/>
              <a:ext cx="1429220" cy="1735409"/>
            </a:xfrm>
            <a:custGeom>
              <a:avLst/>
              <a:gdLst>
                <a:gd name="connsiteX0" fmla="*/ 403030 w 1429220"/>
                <a:gd name="connsiteY0" fmla="*/ 867715 h 1735409"/>
                <a:gd name="connsiteX1" fmla="*/ 1429102 w 1429220"/>
                <a:gd name="connsiteY1" fmla="*/ 0 h 1735409"/>
                <a:gd name="connsiteX2" fmla="*/ 1026072 w 1429220"/>
                <a:gd name="connsiteY2" fmla="*/ 0 h 1735409"/>
                <a:gd name="connsiteX3" fmla="*/ 6665 w 1429220"/>
                <a:gd name="connsiteY3" fmla="*/ 862058 h 1735409"/>
                <a:gd name="connsiteX4" fmla="*/ 0 w 1429220"/>
                <a:gd name="connsiteY4" fmla="*/ 867715 h 1735409"/>
                <a:gd name="connsiteX5" fmla="*/ 1024022 w 1429220"/>
                <a:gd name="connsiteY5" fmla="*/ 1733655 h 1735409"/>
                <a:gd name="connsiteX6" fmla="*/ 1026072 w 1429220"/>
                <a:gd name="connsiteY6" fmla="*/ 1735409 h 1735409"/>
                <a:gd name="connsiteX7" fmla="*/ 1429221 w 1429220"/>
                <a:gd name="connsiteY7" fmla="*/ 1735409 h 1735409"/>
                <a:gd name="connsiteX8" fmla="*/ 403030 w 1429220"/>
                <a:gd name="connsiteY8" fmla="*/ 867715 h 173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220" h="1735409">
                  <a:moveTo>
                    <a:pt x="403030" y="867715"/>
                  </a:moveTo>
                  <a:lnTo>
                    <a:pt x="1429102" y="0"/>
                  </a:lnTo>
                  <a:lnTo>
                    <a:pt x="1026072" y="0"/>
                  </a:lnTo>
                  <a:lnTo>
                    <a:pt x="6665" y="862058"/>
                  </a:lnTo>
                  <a:lnTo>
                    <a:pt x="0" y="867715"/>
                  </a:lnTo>
                  <a:lnTo>
                    <a:pt x="1024022" y="1733655"/>
                  </a:lnTo>
                  <a:lnTo>
                    <a:pt x="1026072" y="1735409"/>
                  </a:lnTo>
                  <a:lnTo>
                    <a:pt x="1429221" y="1735409"/>
                  </a:lnTo>
                  <a:lnTo>
                    <a:pt x="403030" y="867715"/>
                  </a:lnTo>
                  <a:close/>
                </a:path>
              </a:pathLst>
            </a:custGeom>
            <a:grpFill/>
            <a:ln w="1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6" name="Freeform 13">
              <a:extLst>
                <a:ext uri="{FF2B5EF4-FFF2-40B4-BE49-F238E27FC236}">
                  <a16:creationId xmlns:a16="http://schemas.microsoft.com/office/drawing/2014/main" id="{2C331840-B0B3-E979-DA37-E5632F641A9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95838" y="1674374"/>
              <a:ext cx="1881493" cy="1794690"/>
            </a:xfrm>
            <a:custGeom>
              <a:avLst/>
              <a:gdLst>
                <a:gd name="connsiteX0" fmla="*/ 1814643 w 1881493"/>
                <a:gd name="connsiteY0" fmla="*/ 547443 h 1794690"/>
                <a:gd name="connsiteX1" fmla="*/ 1612674 w 1881493"/>
                <a:gd name="connsiteY1" fmla="*/ 257739 h 1794690"/>
                <a:gd name="connsiteX2" fmla="*/ 1309110 w 1881493"/>
                <a:gd name="connsiteY2" fmla="*/ 64720 h 1794690"/>
                <a:gd name="connsiteX3" fmla="*/ 937848 w 1881493"/>
                <a:gd name="connsiteY3" fmla="*/ 0 h 1794690"/>
                <a:gd name="connsiteX4" fmla="*/ 935876 w 1881493"/>
                <a:gd name="connsiteY4" fmla="*/ 0 h 1794690"/>
                <a:gd name="connsiteX5" fmla="*/ 567434 w 1881493"/>
                <a:gd name="connsiteY5" fmla="*/ 63577 h 1794690"/>
                <a:gd name="connsiteX6" fmla="*/ 266532 w 1881493"/>
                <a:gd name="connsiteY6" fmla="*/ 255669 h 1794690"/>
                <a:gd name="connsiteX7" fmla="*/ 66910 w 1881493"/>
                <a:gd name="connsiteY7" fmla="*/ 546044 h 1794690"/>
                <a:gd name="connsiteX8" fmla="*/ 1 w 1881493"/>
                <a:gd name="connsiteY8" fmla="*/ 903997 h 1794690"/>
                <a:gd name="connsiteX9" fmla="*/ 65352 w 1881493"/>
                <a:gd name="connsiteY9" fmla="*/ 1253928 h 1794690"/>
                <a:gd name="connsiteX10" fmla="*/ 262687 w 1881493"/>
                <a:gd name="connsiteY10" fmla="*/ 1540085 h 1794690"/>
                <a:gd name="connsiteX11" fmla="*/ 559113 w 1881493"/>
                <a:gd name="connsiteY11" fmla="*/ 1730758 h 1794690"/>
                <a:gd name="connsiteX12" fmla="*/ 921382 w 1881493"/>
                <a:gd name="connsiteY12" fmla="*/ 1794691 h 1794690"/>
                <a:gd name="connsiteX13" fmla="*/ 923354 w 1881493"/>
                <a:gd name="connsiteY13" fmla="*/ 1794691 h 1794690"/>
                <a:gd name="connsiteX14" fmla="*/ 1299861 w 1881493"/>
                <a:gd name="connsiteY14" fmla="*/ 1731941 h 1794690"/>
                <a:gd name="connsiteX15" fmla="*/ 1608040 w 1881493"/>
                <a:gd name="connsiteY15" fmla="*/ 1542253 h 1794690"/>
                <a:gd name="connsiteX16" fmla="*/ 1812848 w 1881493"/>
                <a:gd name="connsiteY16" fmla="*/ 1255446 h 1794690"/>
                <a:gd name="connsiteX17" fmla="*/ 1881493 w 1881493"/>
                <a:gd name="connsiteY17" fmla="*/ 901927 h 1794690"/>
                <a:gd name="connsiteX18" fmla="*/ 1814643 w 1881493"/>
                <a:gd name="connsiteY18" fmla="*/ 547443 h 1794690"/>
                <a:gd name="connsiteX19" fmla="*/ 1417982 w 1881493"/>
                <a:gd name="connsiteY19" fmla="*/ 1364193 h 1794690"/>
                <a:gd name="connsiteX20" fmla="*/ 1201815 w 1881493"/>
                <a:gd name="connsiteY20" fmla="*/ 1504808 h 1794690"/>
                <a:gd name="connsiteX21" fmla="*/ 939288 w 1881493"/>
                <a:gd name="connsiteY21" fmla="*/ 1551398 h 1794690"/>
                <a:gd name="connsiteX22" fmla="*/ 937947 w 1881493"/>
                <a:gd name="connsiteY22" fmla="*/ 1551398 h 1794690"/>
                <a:gd name="connsiteX23" fmla="*/ 675675 w 1881493"/>
                <a:gd name="connsiteY23" fmla="*/ 1504907 h 1794690"/>
                <a:gd name="connsiteX24" fmla="*/ 461638 w 1881493"/>
                <a:gd name="connsiteY24" fmla="*/ 1366420 h 1794690"/>
                <a:gd name="connsiteX25" fmla="*/ 319322 w 1881493"/>
                <a:gd name="connsiteY25" fmla="*/ 1158779 h 1794690"/>
                <a:gd name="connsiteX26" fmla="*/ 272172 w 1881493"/>
                <a:gd name="connsiteY26" fmla="*/ 904411 h 1794690"/>
                <a:gd name="connsiteX27" fmla="*/ 319972 w 1881493"/>
                <a:gd name="connsiteY27" fmla="*/ 643598 h 1794690"/>
                <a:gd name="connsiteX28" fmla="*/ 462467 w 1881493"/>
                <a:gd name="connsiteY28" fmla="*/ 434281 h 1794690"/>
                <a:gd name="connsiteX29" fmla="*/ 678574 w 1881493"/>
                <a:gd name="connsiteY29" fmla="*/ 296484 h 1794690"/>
                <a:gd name="connsiteX30" fmla="*/ 946071 w 1881493"/>
                <a:gd name="connsiteY30" fmla="*/ 250782 h 1794690"/>
                <a:gd name="connsiteX31" fmla="*/ 947491 w 1881493"/>
                <a:gd name="connsiteY31" fmla="*/ 250782 h 1794690"/>
                <a:gd name="connsiteX32" fmla="*/ 1205621 w 1881493"/>
                <a:gd name="connsiteY32" fmla="*/ 297706 h 1794690"/>
                <a:gd name="connsiteX33" fmla="*/ 1419520 w 1881493"/>
                <a:gd name="connsiteY33" fmla="*/ 437631 h 1794690"/>
                <a:gd name="connsiteX34" fmla="*/ 1563217 w 1881493"/>
                <a:gd name="connsiteY34" fmla="*/ 645470 h 1794690"/>
                <a:gd name="connsiteX35" fmla="*/ 1610860 w 1881493"/>
                <a:gd name="connsiteY35" fmla="*/ 896547 h 1794690"/>
                <a:gd name="connsiteX36" fmla="*/ 1599324 w 1881493"/>
                <a:gd name="connsiteY36" fmla="*/ 1027229 h 1794690"/>
                <a:gd name="connsiteX37" fmla="*/ 1417982 w 1881493"/>
                <a:gd name="connsiteY37" fmla="*/ 1364193 h 179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881493" h="1794690">
                  <a:moveTo>
                    <a:pt x="1814643" y="547443"/>
                  </a:moveTo>
                  <a:cubicBezTo>
                    <a:pt x="1769998" y="440528"/>
                    <a:pt x="1702043" y="343054"/>
                    <a:pt x="1612674" y="257739"/>
                  </a:cubicBezTo>
                  <a:cubicBezTo>
                    <a:pt x="1523305" y="172423"/>
                    <a:pt x="1421137" y="107486"/>
                    <a:pt x="1309110" y="64720"/>
                  </a:cubicBezTo>
                  <a:cubicBezTo>
                    <a:pt x="1197083" y="21954"/>
                    <a:pt x="1072277" y="197"/>
                    <a:pt x="937848" y="0"/>
                  </a:cubicBezTo>
                  <a:lnTo>
                    <a:pt x="935876" y="0"/>
                  </a:lnTo>
                  <a:cubicBezTo>
                    <a:pt x="802216" y="0"/>
                    <a:pt x="678258" y="21383"/>
                    <a:pt x="567434" y="63577"/>
                  </a:cubicBezTo>
                  <a:cubicBezTo>
                    <a:pt x="455979" y="106008"/>
                    <a:pt x="354738" y="170630"/>
                    <a:pt x="266532" y="255669"/>
                  </a:cubicBezTo>
                  <a:cubicBezTo>
                    <a:pt x="178326" y="340708"/>
                    <a:pt x="111121" y="438420"/>
                    <a:pt x="66910" y="546044"/>
                  </a:cubicBezTo>
                  <a:cubicBezTo>
                    <a:pt x="22699" y="653668"/>
                    <a:pt x="198" y="774024"/>
                    <a:pt x="1" y="903997"/>
                  </a:cubicBezTo>
                  <a:cubicBezTo>
                    <a:pt x="-196" y="1030659"/>
                    <a:pt x="21693" y="1148373"/>
                    <a:pt x="65352" y="1253928"/>
                  </a:cubicBezTo>
                  <a:cubicBezTo>
                    <a:pt x="109012" y="1359483"/>
                    <a:pt x="175349" y="1455795"/>
                    <a:pt x="262687" y="1540085"/>
                  </a:cubicBezTo>
                  <a:cubicBezTo>
                    <a:pt x="350025" y="1624376"/>
                    <a:pt x="449747" y="1688505"/>
                    <a:pt x="559113" y="1730758"/>
                  </a:cubicBezTo>
                  <a:cubicBezTo>
                    <a:pt x="668478" y="1773012"/>
                    <a:pt x="790266" y="1794493"/>
                    <a:pt x="921382" y="1794691"/>
                  </a:cubicBezTo>
                  <a:lnTo>
                    <a:pt x="923354" y="1794691"/>
                  </a:lnTo>
                  <a:cubicBezTo>
                    <a:pt x="1059834" y="1794691"/>
                    <a:pt x="1186513" y="1773583"/>
                    <a:pt x="1299861" y="1731941"/>
                  </a:cubicBezTo>
                  <a:cubicBezTo>
                    <a:pt x="1414196" y="1689845"/>
                    <a:pt x="1518986" y="1625359"/>
                    <a:pt x="1608040" y="1542253"/>
                  </a:cubicBezTo>
                  <a:cubicBezTo>
                    <a:pt x="1698553" y="1458219"/>
                    <a:pt x="1767473" y="1361730"/>
                    <a:pt x="1812848" y="1255446"/>
                  </a:cubicBezTo>
                  <a:cubicBezTo>
                    <a:pt x="1858223" y="1149162"/>
                    <a:pt x="1881295" y="1030264"/>
                    <a:pt x="1881493" y="901927"/>
                  </a:cubicBezTo>
                  <a:cubicBezTo>
                    <a:pt x="1881689" y="773590"/>
                    <a:pt x="1859268" y="654358"/>
                    <a:pt x="1814643" y="547443"/>
                  </a:cubicBezTo>
                  <a:close/>
                  <a:moveTo>
                    <a:pt x="1417982" y="1364193"/>
                  </a:moveTo>
                  <a:cubicBezTo>
                    <a:pt x="1354130" y="1426450"/>
                    <a:pt x="1281404" y="1473749"/>
                    <a:pt x="1201815" y="1504808"/>
                  </a:cubicBezTo>
                  <a:cubicBezTo>
                    <a:pt x="1122562" y="1535730"/>
                    <a:pt x="1034198" y="1551398"/>
                    <a:pt x="939288" y="1551398"/>
                  </a:cubicBezTo>
                  <a:lnTo>
                    <a:pt x="937947" y="1551398"/>
                  </a:lnTo>
                  <a:cubicBezTo>
                    <a:pt x="842898" y="1551240"/>
                    <a:pt x="754554" y="1535631"/>
                    <a:pt x="675675" y="1504907"/>
                  </a:cubicBezTo>
                  <a:cubicBezTo>
                    <a:pt x="596797" y="1474183"/>
                    <a:pt x="524702" y="1427653"/>
                    <a:pt x="461638" y="1366420"/>
                  </a:cubicBezTo>
                  <a:cubicBezTo>
                    <a:pt x="398575" y="1305188"/>
                    <a:pt x="350735" y="1235364"/>
                    <a:pt x="319322" y="1158779"/>
                  </a:cubicBezTo>
                  <a:cubicBezTo>
                    <a:pt x="287908" y="1082195"/>
                    <a:pt x="271995" y="996584"/>
                    <a:pt x="272172" y="904411"/>
                  </a:cubicBezTo>
                  <a:cubicBezTo>
                    <a:pt x="272310" y="809320"/>
                    <a:pt x="288401" y="721581"/>
                    <a:pt x="319972" y="643598"/>
                  </a:cubicBezTo>
                  <a:cubicBezTo>
                    <a:pt x="351544" y="565614"/>
                    <a:pt x="399462" y="495257"/>
                    <a:pt x="462467" y="434281"/>
                  </a:cubicBezTo>
                  <a:cubicBezTo>
                    <a:pt x="524288" y="374026"/>
                    <a:pt x="597842" y="327122"/>
                    <a:pt x="678574" y="296484"/>
                  </a:cubicBezTo>
                  <a:cubicBezTo>
                    <a:pt x="758656" y="266154"/>
                    <a:pt x="848656" y="250782"/>
                    <a:pt x="946071" y="250782"/>
                  </a:cubicBezTo>
                  <a:lnTo>
                    <a:pt x="947491" y="250782"/>
                  </a:lnTo>
                  <a:cubicBezTo>
                    <a:pt x="1040469" y="250920"/>
                    <a:pt x="1127314" y="266706"/>
                    <a:pt x="1205621" y="297706"/>
                  </a:cubicBezTo>
                  <a:cubicBezTo>
                    <a:pt x="1283928" y="328706"/>
                    <a:pt x="1355846" y="375749"/>
                    <a:pt x="1419520" y="437631"/>
                  </a:cubicBezTo>
                  <a:cubicBezTo>
                    <a:pt x="1483195" y="499514"/>
                    <a:pt x="1531488" y="569417"/>
                    <a:pt x="1563217" y="645470"/>
                  </a:cubicBezTo>
                  <a:cubicBezTo>
                    <a:pt x="1594946" y="721522"/>
                    <a:pt x="1610998" y="806069"/>
                    <a:pt x="1610860" y="896547"/>
                  </a:cubicBezTo>
                  <a:cubicBezTo>
                    <a:pt x="1610919" y="940365"/>
                    <a:pt x="1607054" y="984099"/>
                    <a:pt x="1599324" y="1027229"/>
                  </a:cubicBezTo>
                  <a:cubicBezTo>
                    <a:pt x="1575621" y="1156532"/>
                    <a:pt x="1514628" y="1269911"/>
                    <a:pt x="1417982" y="1364193"/>
                  </a:cubicBezTo>
                  <a:close/>
                </a:path>
              </a:pathLst>
            </a:custGeom>
            <a:grpFill/>
            <a:ln w="1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7" name="Freeform 14">
              <a:extLst>
                <a:ext uri="{FF2B5EF4-FFF2-40B4-BE49-F238E27FC236}">
                  <a16:creationId xmlns:a16="http://schemas.microsoft.com/office/drawing/2014/main" id="{E2DD7C25-76E1-BB46-BFD7-9E580D4888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9958" y="1647414"/>
              <a:ext cx="1719691" cy="1847802"/>
            </a:xfrm>
            <a:custGeom>
              <a:avLst/>
              <a:gdLst>
                <a:gd name="connsiteX0" fmla="*/ 0 w 1719691"/>
                <a:gd name="connsiteY0" fmla="*/ 0 h 1847802"/>
                <a:gd name="connsiteX1" fmla="*/ 0 w 1719691"/>
                <a:gd name="connsiteY1" fmla="*/ 1794395 h 1847802"/>
                <a:gd name="connsiteX2" fmla="*/ 277515 w 1719691"/>
                <a:gd name="connsiteY2" fmla="*/ 1794395 h 1847802"/>
                <a:gd name="connsiteX3" fmla="*/ 277534 w 1719691"/>
                <a:gd name="connsiteY3" fmla="*/ 607611 h 1847802"/>
                <a:gd name="connsiteX4" fmla="*/ 1707485 w 1719691"/>
                <a:gd name="connsiteY4" fmla="*/ 1837299 h 1847802"/>
                <a:gd name="connsiteX5" fmla="*/ 1719691 w 1719691"/>
                <a:gd name="connsiteY5" fmla="*/ 1847803 h 1847802"/>
                <a:gd name="connsiteX6" fmla="*/ 1719691 w 1719691"/>
                <a:gd name="connsiteY6" fmla="*/ 1476350 h 1847802"/>
                <a:gd name="connsiteX7" fmla="*/ 0 w 1719691"/>
                <a:gd name="connsiteY7" fmla="*/ 0 h 1847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9691" h="1847802">
                  <a:moveTo>
                    <a:pt x="0" y="0"/>
                  </a:moveTo>
                  <a:lnTo>
                    <a:pt x="0" y="1794395"/>
                  </a:lnTo>
                  <a:lnTo>
                    <a:pt x="277515" y="1794395"/>
                  </a:lnTo>
                  <a:lnTo>
                    <a:pt x="277534" y="607611"/>
                  </a:lnTo>
                  <a:lnTo>
                    <a:pt x="1707485" y="1837299"/>
                  </a:lnTo>
                  <a:lnTo>
                    <a:pt x="1719691" y="1847803"/>
                  </a:lnTo>
                  <a:lnTo>
                    <a:pt x="1719691" y="147635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625279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BCF8EF-E1D6-856E-715B-DF9F0A83F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B50889-1CD1-66CC-60BF-702C7DEA2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32313-1ED5-6255-E77E-498BD3671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AE6038-5DA9-4B71-B1CF-65032AC42659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C7EC3-5BF7-62D2-6228-99B5A6665F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FD247-E32E-15E3-EF2E-1663C7FDF3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DB5AED-16F1-4FCD-8474-F52E02E69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25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5" r:id="rId5"/>
    <p:sldLayoutId id="214748366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BE64C-A9A3-452D-71D0-B6D46A46D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3162" y="2599356"/>
            <a:ext cx="4489679" cy="1659287"/>
          </a:xfrm>
        </p:spPr>
        <p:txBody>
          <a:bodyPr/>
          <a:lstStyle/>
          <a:p>
            <a:r>
              <a:rPr lang="en-IN" dirty="0">
                <a:latin typeface="Nokia Pure Headline" panose="020B0504040602060303" pitchFamily="34" charset="0"/>
              </a:rPr>
              <a:t>Python Functions: Building Blocks of Code</a:t>
            </a:r>
            <a:endParaRPr lang="en-US" dirty="0">
              <a:latin typeface="Nokia Pure Headline" panose="020B050404060206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202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641CA7-A1A2-19C0-9F8B-36234AEAAD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Lambda Functions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B6E6A-C3DB-F05C-3A23-2AFE8A0980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6800" y="1019360"/>
            <a:ext cx="11078400" cy="742063"/>
          </a:xfrm>
        </p:spPr>
        <p:txBody>
          <a:bodyPr/>
          <a:lstStyle/>
          <a:p>
            <a:r>
              <a:rPr lang="en-US" dirty="0"/>
              <a:t>Description:                                                       Example: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5A225-BB6F-FCC2-77BD-49C344013F7D}"/>
              </a:ext>
            </a:extLst>
          </p:cNvPr>
          <p:cNvSpPr txBox="1">
            <a:spLocks/>
          </p:cNvSpPr>
          <p:nvPr/>
        </p:nvSpPr>
        <p:spPr>
          <a:xfrm>
            <a:off x="556800" y="1567605"/>
            <a:ext cx="11078400" cy="472523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Small, anonymous functions</a:t>
            </a: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- Can have multiple arguments but only one expression</a:t>
            </a: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- Useful for short, simple operations</a:t>
            </a:r>
          </a:p>
          <a:p>
            <a:pPr marL="0" indent="0">
              <a:buNone/>
            </a:pPr>
            <a:endParaRPr lang="en-IN" sz="1600" dirty="0"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  <a:p>
            <a:pPr marL="0" indent="0">
              <a:buNone/>
            </a:pP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Syntax: `lambda arguments: expression`</a:t>
            </a:r>
            <a:endParaRPr lang="en-US" sz="1600" b="1" dirty="0"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6948DC-CDE5-4DE5-C3EB-DA4BC2C98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276" y="1567605"/>
            <a:ext cx="6038850" cy="45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69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641CA7-A1A2-19C0-9F8B-36234AEAAD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Built-in Functions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B6E6A-C3DB-F05C-3A23-2AFE8A0980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6800" y="1019360"/>
            <a:ext cx="11078400" cy="742063"/>
          </a:xfrm>
        </p:spPr>
        <p:txBody>
          <a:bodyPr/>
          <a:lstStyle/>
          <a:p>
            <a:r>
              <a:rPr lang="en-US" dirty="0"/>
              <a:t>Description:                                                       Example: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5A225-BB6F-FCC2-77BD-49C344013F7D}"/>
              </a:ext>
            </a:extLst>
          </p:cNvPr>
          <p:cNvSpPr txBox="1">
            <a:spLocks/>
          </p:cNvSpPr>
          <p:nvPr/>
        </p:nvSpPr>
        <p:spPr>
          <a:xfrm>
            <a:off x="556800" y="1491916"/>
            <a:ext cx="11078400" cy="49955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Python provides many useful built-in functions:</a:t>
            </a:r>
          </a:p>
          <a:p>
            <a:pPr marL="0" indent="0">
              <a:buNone/>
            </a:pP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1. `print()`: </a:t>
            </a: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Output text to the console</a:t>
            </a:r>
          </a:p>
          <a:p>
            <a:pPr marL="0" indent="0">
              <a:buNone/>
            </a:pP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2. `</a:t>
            </a:r>
            <a:r>
              <a:rPr lang="en-IN" sz="1600" b="1" dirty="0" err="1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len</a:t>
            </a: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()`: </a:t>
            </a: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Return the length of an object</a:t>
            </a:r>
          </a:p>
          <a:p>
            <a:pPr marL="0" indent="0">
              <a:buNone/>
            </a:pP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3. `range()`: </a:t>
            </a: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Generate a sequence of numbers</a:t>
            </a:r>
          </a:p>
          <a:p>
            <a:pPr marL="0" indent="0">
              <a:buNone/>
            </a:pP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4. `type()`: </a:t>
            </a: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Return the type of an object</a:t>
            </a:r>
          </a:p>
          <a:p>
            <a:pPr marL="0" indent="0">
              <a:buNone/>
            </a:pP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5. `int()`, `float()`, `str()`: </a:t>
            </a: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Type conversion</a:t>
            </a:r>
          </a:p>
          <a:p>
            <a:pPr marL="0" indent="0">
              <a:buNone/>
            </a:pP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6. `max()`, `min()`: </a:t>
            </a: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Find maximum and minimum values</a:t>
            </a:r>
          </a:p>
          <a:p>
            <a:pPr marL="0" indent="0">
              <a:buNone/>
            </a:pP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7. `sum()`: </a:t>
            </a: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Calculate the sum of a sequence</a:t>
            </a:r>
          </a:p>
          <a:p>
            <a:pPr marL="0" indent="0">
              <a:buNone/>
            </a:pP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8. `sorted()`: </a:t>
            </a: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Return a new sorted list</a:t>
            </a:r>
          </a:p>
          <a:p>
            <a:pPr marL="0" indent="0">
              <a:buNone/>
            </a:pP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9. `enumerate()`: </a:t>
            </a: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Return an enumerate object</a:t>
            </a:r>
          </a:p>
          <a:p>
            <a:pPr marL="0" indent="0">
              <a:buNone/>
            </a:pP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10. `zip()`: </a:t>
            </a: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Combine multiple </a:t>
            </a:r>
            <a:r>
              <a:rPr lang="en-IN" sz="1600" dirty="0" err="1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iterables</a:t>
            </a:r>
            <a:endParaRPr lang="en-IN" sz="1600" dirty="0"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  <a:p>
            <a:pPr marL="0" indent="0">
              <a:buNone/>
            </a:pP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11.map(): </a:t>
            </a: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Applies a given function to each item in an </a:t>
            </a:r>
            <a:r>
              <a:rPr lang="en-IN" sz="1600" dirty="0" err="1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iterable</a:t>
            </a: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 and </a:t>
            </a: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returns an iterator of results</a:t>
            </a: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.</a:t>
            </a:r>
          </a:p>
          <a:p>
            <a:pPr marL="0" indent="0">
              <a:buNone/>
            </a:pP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12.filter(): </a:t>
            </a: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Creates an iterator from elements of an </a:t>
            </a:r>
            <a:r>
              <a:rPr lang="en-IN" sz="1600" dirty="0" err="1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iterable</a:t>
            </a: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 for which a given function returns True.</a:t>
            </a:r>
            <a:endParaRPr lang="en-US" sz="1600" dirty="0"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5D31B4-4977-1AD2-71F7-4AD544303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562" y="1567605"/>
            <a:ext cx="4646546" cy="427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224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641CA7-A1A2-19C0-9F8B-36234AEAAD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Advanced Function Concepts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B6E6A-C3DB-F05C-3A23-2AFE8A0980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6800" y="1019360"/>
            <a:ext cx="11078400" cy="742063"/>
          </a:xfrm>
        </p:spPr>
        <p:txBody>
          <a:bodyPr/>
          <a:lstStyle/>
          <a:p>
            <a:r>
              <a:rPr lang="en-US" dirty="0"/>
              <a:t>1.</a:t>
            </a:r>
            <a:r>
              <a:rPr lang="en-IN" dirty="0"/>
              <a:t> *</a:t>
            </a:r>
            <a:r>
              <a:rPr lang="en-IN" dirty="0" err="1"/>
              <a:t>args</a:t>
            </a:r>
            <a:r>
              <a:rPr lang="en-IN" dirty="0"/>
              <a:t> and **</a:t>
            </a:r>
            <a:r>
              <a:rPr lang="en-IN" dirty="0" err="1"/>
              <a:t>kwargs</a:t>
            </a:r>
            <a:r>
              <a:rPr lang="en-US" dirty="0"/>
              <a:t>                                            2.</a:t>
            </a:r>
            <a:r>
              <a:rPr lang="en-IN" dirty="0"/>
              <a:t> Decorators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5A225-BB6F-FCC2-77BD-49C344013F7D}"/>
              </a:ext>
            </a:extLst>
          </p:cNvPr>
          <p:cNvSpPr txBox="1">
            <a:spLocks/>
          </p:cNvSpPr>
          <p:nvPr/>
        </p:nvSpPr>
        <p:spPr>
          <a:xfrm>
            <a:off x="556800" y="1567605"/>
            <a:ext cx="5548822" cy="472523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- </a:t>
            </a: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`*</a:t>
            </a:r>
            <a:r>
              <a:rPr lang="en-IN" sz="1600" b="1" dirty="0" err="1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args</a:t>
            </a: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`: </a:t>
            </a: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Accept any number of positional arguments</a:t>
            </a: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 - </a:t>
            </a: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`**</a:t>
            </a:r>
            <a:r>
              <a:rPr lang="en-IN" sz="1600" b="1" dirty="0" err="1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kwargs</a:t>
            </a: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`: </a:t>
            </a: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Accept any number of keyword arguments</a:t>
            </a:r>
          </a:p>
          <a:p>
            <a:pPr marL="0" indent="0">
              <a:buNone/>
            </a:pPr>
            <a:endParaRPr lang="en-US" sz="1600" b="1" dirty="0"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B5852C-2655-FBDA-CBEA-9FFBF41EA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76" y="2327662"/>
            <a:ext cx="5548823" cy="3965181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8C23BBB-EE45-BEA4-5B0D-9FD1E2ACD1C7}"/>
              </a:ext>
            </a:extLst>
          </p:cNvPr>
          <p:cNvSpPr txBox="1">
            <a:spLocks/>
          </p:cNvSpPr>
          <p:nvPr/>
        </p:nvSpPr>
        <p:spPr>
          <a:xfrm>
            <a:off x="6284544" y="1567604"/>
            <a:ext cx="5880181" cy="472523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- Modify or enhance functions without changing their code</a:t>
            </a: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 - Commonly used for logging, timing, authentication, etc.</a:t>
            </a:r>
            <a:endParaRPr lang="en-US" sz="1600" b="1" dirty="0"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842A69-759E-B0B8-A496-0CC73B7A0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545" y="2327662"/>
            <a:ext cx="5350656" cy="396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03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641CA7-A1A2-19C0-9F8B-36234AEAAD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Function Best Practices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5A225-BB6F-FCC2-77BD-49C344013F7D}"/>
              </a:ext>
            </a:extLst>
          </p:cNvPr>
          <p:cNvSpPr txBox="1">
            <a:spLocks/>
          </p:cNvSpPr>
          <p:nvPr/>
        </p:nvSpPr>
        <p:spPr>
          <a:xfrm>
            <a:off x="556800" y="1405288"/>
            <a:ext cx="11078400" cy="559227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1. Follow the DRY principle (Don't Repeat Yourself)</a:t>
            </a: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   - Avoid code duplication by creating functions for repeated tasks</a:t>
            </a:r>
          </a:p>
          <a:p>
            <a:pPr marL="0" indent="0">
              <a:buNone/>
            </a:pP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2. SOLID principles</a:t>
            </a: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   - Single Responsibility: Each function should have one job</a:t>
            </a: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   - Open-Closed: Open for extension, closed for modification</a:t>
            </a:r>
          </a:p>
          <a:p>
            <a:pPr marL="0" indent="0">
              <a:buNone/>
            </a:pP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3. Write clear documentation and comments</a:t>
            </a: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   - Use docstrings to explain function purpose, parameters, and return values</a:t>
            </a:r>
          </a:p>
          <a:p>
            <a:pPr marL="0" indent="0">
              <a:buNone/>
            </a:pP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4. Implement proper error handling</a:t>
            </a: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   - Use try-except blocks to handle potential errors gracefully</a:t>
            </a:r>
          </a:p>
          <a:p>
            <a:pPr marL="0" indent="0">
              <a:buNone/>
            </a:pP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5. Write unit tests for functions</a:t>
            </a: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   - Ensure reliability and ease of maintenance</a:t>
            </a:r>
          </a:p>
          <a:p>
            <a:pPr marL="0" indent="0">
              <a:buNone/>
            </a:pP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6. Consider performance implications</a:t>
            </a: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   - Be mindful of function calls in loops or recursive functions</a:t>
            </a:r>
          </a:p>
        </p:txBody>
      </p:sp>
    </p:spTree>
    <p:extLst>
      <p:ext uri="{BB962C8B-B14F-4D97-AF65-F5344CB8AC3E}">
        <p14:creationId xmlns:p14="http://schemas.microsoft.com/office/powerpoint/2010/main" val="1528554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641CA7-A1A2-19C0-9F8B-36234AEAAD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Conclusion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5A225-BB6F-FCC2-77BD-49C344013F7D}"/>
              </a:ext>
            </a:extLst>
          </p:cNvPr>
          <p:cNvSpPr txBox="1">
            <a:spLocks/>
          </p:cNvSpPr>
          <p:nvPr/>
        </p:nvSpPr>
        <p:spPr>
          <a:xfrm>
            <a:off x="556800" y="1798650"/>
            <a:ext cx="11078400" cy="449419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- Functions are fundamental building blocks in Python programming</a:t>
            </a: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- They promote code organization, reusability, and maintainability</a:t>
            </a: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- Proper use of functions leads to more efficient and scalable software</a:t>
            </a: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- Mastering functions is crucial for effective corporate software development</a:t>
            </a:r>
            <a:endParaRPr lang="en-US" sz="1600" dirty="0"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238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58ABD88-AD9F-B550-5F95-DEDEA11FF374}"/>
              </a:ext>
            </a:extLst>
          </p:cNvPr>
          <p:cNvSpPr txBox="1">
            <a:spLocks/>
          </p:cNvSpPr>
          <p:nvPr/>
        </p:nvSpPr>
        <p:spPr>
          <a:xfrm>
            <a:off x="556800" y="1440001"/>
            <a:ext cx="11078400" cy="8601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>
                <a:solidFill>
                  <a:schemeClr val="bg1"/>
                </a:solidFill>
                <a:latin typeface="Nokia Pure Headline" panose="020B0504040602060303" pitchFamily="34" charset="0"/>
              </a:rPr>
              <a:t>Q &amp; A</a:t>
            </a:r>
            <a:endParaRPr lang="en-IN" sz="4800" dirty="0">
              <a:solidFill>
                <a:schemeClr val="bg1"/>
              </a:solidFill>
              <a:latin typeface="Nokia Pure Headline" panose="020B050404060206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955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5433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641CA7-A1A2-19C0-9F8B-36234AEAAD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Introduction to Python Functions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5A225-BB6F-FCC2-77BD-49C344013F7D}"/>
              </a:ext>
            </a:extLst>
          </p:cNvPr>
          <p:cNvSpPr txBox="1">
            <a:spLocks/>
          </p:cNvSpPr>
          <p:nvPr/>
        </p:nvSpPr>
        <p:spPr>
          <a:xfrm>
            <a:off x="556800" y="1473566"/>
            <a:ext cx="11078400" cy="48192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000" b="1" kern="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Definition</a:t>
            </a:r>
            <a:r>
              <a:rPr lang="en-IN" sz="2000" kern="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: Reusable blocks of code that perform specific tasks</a:t>
            </a:r>
          </a:p>
          <a:p>
            <a:pPr marL="0" indent="0">
              <a:buNone/>
            </a:pPr>
            <a:endParaRPr lang="en-IN" sz="1500" kern="0" dirty="0"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  <a:p>
            <a:pPr marL="0" indent="0">
              <a:buNone/>
            </a:pPr>
            <a:r>
              <a:rPr lang="en-IN" sz="1500" kern="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- </a:t>
            </a:r>
            <a:r>
              <a:rPr lang="en-IN" sz="1600" kern="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Key benefits:</a:t>
            </a:r>
          </a:p>
          <a:p>
            <a:pPr marL="0" indent="0">
              <a:buNone/>
            </a:pPr>
            <a:r>
              <a:rPr lang="en-IN" sz="1600" kern="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  1. Code organization and modularity</a:t>
            </a:r>
          </a:p>
          <a:p>
            <a:pPr marL="0" indent="0">
              <a:buNone/>
            </a:pPr>
            <a:r>
              <a:rPr lang="en-IN" sz="1600" kern="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  2. Reusability and maintainability</a:t>
            </a:r>
          </a:p>
          <a:p>
            <a:pPr marL="0" indent="0">
              <a:buNone/>
            </a:pPr>
            <a:r>
              <a:rPr lang="en-IN" sz="1600" kern="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  3. Abstraction of complex operations</a:t>
            </a:r>
          </a:p>
          <a:p>
            <a:pPr marL="0" indent="0">
              <a:buNone/>
            </a:pPr>
            <a:r>
              <a:rPr lang="en-IN" sz="1600" kern="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  4. Facilitates teamwork and collaboration</a:t>
            </a:r>
          </a:p>
          <a:p>
            <a:pPr marL="0" indent="0">
              <a:buNone/>
            </a:pPr>
            <a:r>
              <a:rPr lang="en-IN" sz="1500" b="1" kern="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	</a:t>
            </a:r>
            <a:endParaRPr lang="en-IN" sz="1500" kern="0" dirty="0"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858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641CA7-A1A2-19C0-9F8B-36234AEAAD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Why Functions Matter in Software Development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B6E6A-C3DB-F05C-3A23-2AFE8A0980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6800" y="1019360"/>
            <a:ext cx="11078400" cy="742063"/>
          </a:xfrm>
        </p:spPr>
        <p:txBody>
          <a:bodyPr/>
          <a:lstStyle/>
          <a:p>
            <a:r>
              <a:rPr lang="en-US" dirty="0"/>
              <a:t>Description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5A225-BB6F-FCC2-77BD-49C344013F7D}"/>
              </a:ext>
            </a:extLst>
          </p:cNvPr>
          <p:cNvSpPr txBox="1">
            <a:spLocks/>
          </p:cNvSpPr>
          <p:nvPr/>
        </p:nvSpPr>
        <p:spPr>
          <a:xfrm>
            <a:off x="556800" y="1798650"/>
            <a:ext cx="11078400" cy="449419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- </a:t>
            </a: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Increased productivity through code reuse</a:t>
            </a: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- Improved code readability and maintainability</a:t>
            </a: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- Easier debugging and testing</a:t>
            </a: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- Supports agile development methodologies</a:t>
            </a: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- Enables creation of libraries and frameworks</a:t>
            </a: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- Facilitates scalable software architecture</a:t>
            </a:r>
            <a:r>
              <a:rPr lang="en-US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5388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641CA7-A1A2-19C0-9F8B-36234AEAAD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Function Definition Best Practices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B6E6A-C3DB-F05C-3A23-2AFE8A0980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6800" y="1019360"/>
            <a:ext cx="11078400" cy="742063"/>
          </a:xfrm>
        </p:spPr>
        <p:txBody>
          <a:bodyPr/>
          <a:lstStyle/>
          <a:p>
            <a:r>
              <a:rPr lang="en-US" dirty="0"/>
              <a:t>Description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5A225-BB6F-FCC2-77BD-49C344013F7D}"/>
              </a:ext>
            </a:extLst>
          </p:cNvPr>
          <p:cNvSpPr txBox="1">
            <a:spLocks/>
          </p:cNvSpPr>
          <p:nvPr/>
        </p:nvSpPr>
        <p:spPr>
          <a:xfrm>
            <a:off x="556800" y="1798650"/>
            <a:ext cx="11078400" cy="449419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5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1</a:t>
            </a: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. </a:t>
            </a: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Use descriptive names (</a:t>
            </a:r>
            <a:r>
              <a:rPr lang="en-IN" sz="1600" b="1" dirty="0" err="1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verb_noun</a:t>
            </a: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 convention)</a:t>
            </a: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   - Good: `</a:t>
            </a:r>
            <a:r>
              <a:rPr lang="en-IN" sz="1600" dirty="0" err="1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calculate_total_revenue</a:t>
            </a: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()`</a:t>
            </a: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   - Avoid: `</a:t>
            </a:r>
            <a:r>
              <a:rPr lang="en-IN" sz="1600" dirty="0" err="1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cr</a:t>
            </a: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()`</a:t>
            </a:r>
          </a:p>
          <a:p>
            <a:pPr marL="0" indent="0">
              <a:buNone/>
            </a:pPr>
            <a:endParaRPr lang="en-IN" sz="1600" dirty="0"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2. </a:t>
            </a: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Keep functions small and focused (Single Responsibility Principle)</a:t>
            </a: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   - Aim for 20-30 lines of code per function</a:t>
            </a: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   - Each function should do one thing well</a:t>
            </a:r>
          </a:p>
          <a:p>
            <a:pPr marL="0" indent="0">
              <a:buNone/>
            </a:pPr>
            <a:endParaRPr lang="en-IN" sz="1600" dirty="0"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3. </a:t>
            </a: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Use clear and concise docstrings</a:t>
            </a: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   - Explain purpose, parameters, return value, and any exceptions</a:t>
            </a:r>
          </a:p>
          <a:p>
            <a:pPr marL="0" indent="0">
              <a:buNone/>
            </a:pPr>
            <a:endParaRPr lang="en-IN" sz="1600" dirty="0"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4. </a:t>
            </a: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Follow consistent indentation and styling (PEP 8)</a:t>
            </a:r>
          </a:p>
          <a:p>
            <a:pPr marL="0" indent="0">
              <a:buNone/>
            </a:pPr>
            <a:endParaRPr lang="en-US" sz="1500" dirty="0"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282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641CA7-A1A2-19C0-9F8B-36234AEAAD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Anatomy of a Python Function  :Definition           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5A225-BB6F-FCC2-77BD-49C344013F7D}"/>
              </a:ext>
            </a:extLst>
          </p:cNvPr>
          <p:cNvSpPr txBox="1">
            <a:spLocks/>
          </p:cNvSpPr>
          <p:nvPr/>
        </p:nvSpPr>
        <p:spPr>
          <a:xfrm>
            <a:off x="556800" y="1473566"/>
            <a:ext cx="11078400" cy="48192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 sz="2000" kern="0" dirty="0"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  <a:p>
            <a:pPr marL="0" indent="0">
              <a:buNone/>
            </a:pPr>
            <a:endParaRPr lang="en-IN" sz="1500" kern="0" dirty="0"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  <a:p>
            <a:pPr marL="0" indent="0">
              <a:buNone/>
            </a:pPr>
            <a:r>
              <a:rPr lang="en-IN" sz="1500" kern="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   </a:t>
            </a:r>
          </a:p>
          <a:p>
            <a:pPr marL="0" indent="0">
              <a:buNone/>
            </a:pPr>
            <a:r>
              <a:rPr lang="en-IN" sz="1500" b="1" kern="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	</a:t>
            </a:r>
            <a:endParaRPr lang="en-IN" sz="1500" kern="0" dirty="0"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BD85DA-CF8D-CE24-A086-B6BED294E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00" y="1155032"/>
            <a:ext cx="5853626" cy="48192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B47AFB-9545-E0BC-6384-DB0DD9F0A46F}"/>
              </a:ext>
            </a:extLst>
          </p:cNvPr>
          <p:cNvSpPr txBox="1"/>
          <p:nvPr/>
        </p:nvSpPr>
        <p:spPr>
          <a:xfrm>
            <a:off x="7036067" y="1280160"/>
            <a:ext cx="486075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b="1" dirty="0">
                <a:latin typeface="Nokia Pure Text Light" panose="020B0304040602060303"/>
              </a:rPr>
              <a:t>def</a:t>
            </a:r>
            <a:r>
              <a:rPr lang="en-IN" sz="2000" dirty="0">
                <a:latin typeface="Nokia Pure Text Light" panose="020B0304040602060303"/>
              </a:rPr>
              <a:t>: Keyword to define a function</a:t>
            </a:r>
          </a:p>
          <a:p>
            <a:pPr algn="just"/>
            <a:endParaRPr lang="en-IN" sz="2000" dirty="0">
              <a:latin typeface="Nokia Pure Text Light" panose="020B0304040602060303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b="1" dirty="0">
                <a:latin typeface="Nokia Pure Text Light" panose="020B0304040602060303"/>
              </a:rPr>
              <a:t>function_name</a:t>
            </a:r>
            <a:r>
              <a:rPr lang="en-IN" sz="2000" dirty="0">
                <a:latin typeface="Nokia Pure Text Light" panose="020B0304040602060303"/>
              </a:rPr>
              <a:t>: Descriptive name for the function</a:t>
            </a:r>
          </a:p>
          <a:p>
            <a:pPr algn="just"/>
            <a:endParaRPr lang="en-IN" sz="2000" dirty="0">
              <a:latin typeface="Nokia Pure Text Light" panose="020B0304040602060303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b="1" dirty="0">
                <a:latin typeface="Nokia Pure Text Light" panose="020B0304040602060303"/>
              </a:rPr>
              <a:t>parameters</a:t>
            </a:r>
            <a:r>
              <a:rPr lang="en-IN" sz="2000" dirty="0">
                <a:latin typeface="Nokia Pure Text Light" panose="020B0304040602060303"/>
              </a:rPr>
              <a:t>: Input values the function expects</a:t>
            </a:r>
          </a:p>
          <a:p>
            <a:pPr algn="just"/>
            <a:endParaRPr lang="en-IN" sz="2000" dirty="0">
              <a:latin typeface="Nokia Pure Text Light" panose="020B0304040602060303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b="1" dirty="0">
                <a:latin typeface="Nokia Pure Text Light" panose="020B0304040602060303"/>
              </a:rPr>
              <a:t>docstring</a:t>
            </a:r>
            <a:r>
              <a:rPr lang="en-IN" sz="2000" dirty="0">
                <a:latin typeface="Nokia Pure Text Light" panose="020B0304040602060303"/>
              </a:rPr>
              <a:t>: Documentation for the function</a:t>
            </a:r>
          </a:p>
          <a:p>
            <a:pPr algn="just"/>
            <a:endParaRPr lang="en-IN" sz="2000" dirty="0">
              <a:latin typeface="Nokia Pure Text Light" panose="020B0304040602060303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b="1" dirty="0">
                <a:latin typeface="Nokia Pure Text Light" panose="020B0304040602060303"/>
              </a:rPr>
              <a:t>return</a:t>
            </a:r>
            <a:r>
              <a:rPr lang="en-IN" sz="2000" dirty="0">
                <a:latin typeface="Nokia Pure Text Light" panose="020B0304040602060303"/>
              </a:rPr>
              <a:t>: Statement to send result back to caller</a:t>
            </a:r>
          </a:p>
        </p:txBody>
      </p:sp>
    </p:spTree>
    <p:extLst>
      <p:ext uri="{BB962C8B-B14F-4D97-AF65-F5344CB8AC3E}">
        <p14:creationId xmlns:p14="http://schemas.microsoft.com/office/powerpoint/2010/main" val="2553631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641CA7-A1A2-19C0-9F8B-36234AEAAD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Calling Functions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B6E6A-C3DB-F05C-3A23-2AFE8A0980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6800" y="1019360"/>
            <a:ext cx="11078400" cy="742063"/>
          </a:xfrm>
        </p:spPr>
        <p:txBody>
          <a:bodyPr/>
          <a:lstStyle/>
          <a:p>
            <a:r>
              <a:rPr lang="en-US" dirty="0"/>
              <a:t>Description: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5A225-BB6F-FCC2-77BD-49C344013F7D}"/>
              </a:ext>
            </a:extLst>
          </p:cNvPr>
          <p:cNvSpPr txBox="1">
            <a:spLocks/>
          </p:cNvSpPr>
          <p:nvPr/>
        </p:nvSpPr>
        <p:spPr>
          <a:xfrm>
            <a:off x="556800" y="1520792"/>
            <a:ext cx="11078400" cy="480928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 </a:t>
            </a: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- Basic syntax: `function_name(argument1, argument2)`</a:t>
            </a: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- Functions are called by using their name followed by parentheses</a:t>
            </a: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- Arguments are passed inside the parentheses</a:t>
            </a:r>
          </a:p>
          <a:p>
            <a:pPr>
              <a:buFontTx/>
              <a:buChar char="-"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The function call can be part of a larger expression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IN" sz="1600" dirty="0">
              <a:latin typeface="Nokia Pure Text Light" panose="020B03040406020603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dirty="0">
                <a:solidFill>
                  <a:srgbClr val="4169E1"/>
                </a:solidFill>
                <a:latin typeface="Nokia Pure Headline Light" panose="020B0304020202020204" pitchFamily="34" charset="0"/>
              </a:rPr>
              <a:t>Example: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4169E1"/>
              </a:solidFill>
              <a:effectLst/>
              <a:uLnTx/>
              <a:uFillTx/>
              <a:latin typeface="Nokia Pure Headline Light" panose="020B0304020202020204" pitchFamily="34" charset="0"/>
              <a:ea typeface="+mn-ea"/>
              <a:cs typeface="+mn-cs"/>
            </a:endParaRPr>
          </a:p>
          <a:p>
            <a:pPr marL="0" indent="0">
              <a:buNone/>
            </a:pPr>
            <a:endParaRPr lang="en-US" sz="1600" dirty="0"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212232-4C30-69ED-1CBF-A0E3746D5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695" y="3157086"/>
            <a:ext cx="7380721" cy="317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39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641CA7-A1A2-19C0-9F8B-36234AEAAD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Return Statements in Detail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B6E6A-C3DB-F05C-3A23-2AFE8A0980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6800" y="1155032"/>
            <a:ext cx="11078400" cy="606391"/>
          </a:xfrm>
        </p:spPr>
        <p:txBody>
          <a:bodyPr/>
          <a:lstStyle/>
          <a:p>
            <a:r>
              <a:rPr lang="en-US" dirty="0"/>
              <a:t>Description :                                                           Example: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5A225-BB6F-FCC2-77BD-49C344013F7D}"/>
              </a:ext>
            </a:extLst>
          </p:cNvPr>
          <p:cNvSpPr txBox="1">
            <a:spLocks/>
          </p:cNvSpPr>
          <p:nvPr/>
        </p:nvSpPr>
        <p:spPr>
          <a:xfrm>
            <a:off x="556800" y="1934322"/>
            <a:ext cx="5430114" cy="435852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`return` sends a result back to the caller</a:t>
            </a:r>
          </a:p>
          <a:p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Functions can return:</a:t>
            </a:r>
          </a:p>
          <a:p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Single values: `return 42`</a:t>
            </a:r>
          </a:p>
          <a:p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Multiple values: `return x, y, z`</a:t>
            </a:r>
          </a:p>
          <a:p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 Complex data structures: `return {"name": "John", "age": 30}`</a:t>
            </a:r>
          </a:p>
          <a:p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Without `return`, functions implicitly return `None`</a:t>
            </a:r>
          </a:p>
          <a:p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`return` immediately exits the function</a:t>
            </a:r>
            <a:endParaRPr lang="en-US" sz="1600" dirty="0"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6AA6F3-2788-331E-398A-018B0C705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914" y="1934322"/>
            <a:ext cx="5714198" cy="341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60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641CA7-A1A2-19C0-9F8B-36234AEAAD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6800" y="451873"/>
            <a:ext cx="11078400" cy="454205"/>
          </a:xfrm>
        </p:spPr>
        <p:txBody>
          <a:bodyPr>
            <a:normAutofit lnSpcReduction="10000"/>
          </a:bodyPr>
          <a:lstStyle/>
          <a:p>
            <a:r>
              <a:rPr lang="en-IN" dirty="0"/>
              <a:t>Parameters and Arguments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B6E6A-C3DB-F05C-3A23-2AFE8A0980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6800" y="1116531"/>
            <a:ext cx="3110425" cy="3570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1.</a:t>
            </a:r>
            <a:r>
              <a:rPr lang="en-IN" dirty="0"/>
              <a:t> Required parameter</a:t>
            </a:r>
            <a:r>
              <a:rPr lang="en-US" dirty="0"/>
              <a:t>s                                                                    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5A225-BB6F-FCC2-77BD-49C344013F7D}"/>
              </a:ext>
            </a:extLst>
          </p:cNvPr>
          <p:cNvSpPr txBox="1">
            <a:spLocks/>
          </p:cNvSpPr>
          <p:nvPr/>
        </p:nvSpPr>
        <p:spPr>
          <a:xfrm>
            <a:off x="556800" y="1607966"/>
            <a:ext cx="4486838" cy="216513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Must be provided when calling the function python</a:t>
            </a:r>
          </a:p>
          <a:p>
            <a:pPr marL="0" indent="0">
              <a:buNone/>
            </a:pPr>
            <a:endParaRPr lang="en-US" sz="1600" dirty="0"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C82E06-F867-8A64-14C7-D1BBD14A6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00" y="2009497"/>
            <a:ext cx="4438650" cy="1666875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E23E32A-A45E-1D93-ACA2-92F35832CE5D}"/>
              </a:ext>
            </a:extLst>
          </p:cNvPr>
          <p:cNvSpPr txBox="1">
            <a:spLocks/>
          </p:cNvSpPr>
          <p:nvPr/>
        </p:nvSpPr>
        <p:spPr>
          <a:xfrm>
            <a:off x="6096000" y="1116531"/>
            <a:ext cx="3893419" cy="2310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 baseline="0">
                <a:solidFill>
                  <a:srgbClr val="4169E1"/>
                </a:solidFill>
                <a:latin typeface="Nokia Pure Headline Light" panose="020B03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2.</a:t>
            </a:r>
            <a:r>
              <a:rPr lang="en-IN" dirty="0"/>
              <a:t>Default parameters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7D9B81D-92CE-F6FB-79B0-C3ACB7C4D29D}"/>
              </a:ext>
            </a:extLst>
          </p:cNvPr>
          <p:cNvSpPr txBox="1">
            <a:spLocks/>
          </p:cNvSpPr>
          <p:nvPr/>
        </p:nvSpPr>
        <p:spPr>
          <a:xfrm>
            <a:off x="6096000" y="1607966"/>
            <a:ext cx="5269832" cy="216513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Have a predefined value if not specified python</a:t>
            </a:r>
            <a:endParaRPr lang="en-US" sz="1600" dirty="0"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12D7774-3849-DFEE-A31C-9E456AC39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044" y="2009497"/>
            <a:ext cx="5390145" cy="1666875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0C022FA-FB03-A87E-98CB-EE80A43BC641}"/>
              </a:ext>
            </a:extLst>
          </p:cNvPr>
          <p:cNvSpPr txBox="1">
            <a:spLocks/>
          </p:cNvSpPr>
          <p:nvPr/>
        </p:nvSpPr>
        <p:spPr>
          <a:xfrm>
            <a:off x="4068417" y="3996117"/>
            <a:ext cx="3110425" cy="357036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 baseline="0">
                <a:solidFill>
                  <a:srgbClr val="4169E1"/>
                </a:solidFill>
                <a:latin typeface="Nokia Pure Headline Light" panose="020B03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 3.</a:t>
            </a:r>
            <a:r>
              <a:rPr lang="en-IN" dirty="0"/>
              <a:t> Keyword arguments</a:t>
            </a:r>
            <a:r>
              <a:rPr lang="en-US" dirty="0"/>
              <a:t>                                                                    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AF8B26B-C0AE-DB23-DA0D-E5937D0CB7D0}"/>
              </a:ext>
            </a:extLst>
          </p:cNvPr>
          <p:cNvSpPr txBox="1">
            <a:spLocks/>
          </p:cNvSpPr>
          <p:nvPr/>
        </p:nvSpPr>
        <p:spPr>
          <a:xfrm>
            <a:off x="3667225" y="4382358"/>
            <a:ext cx="4486838" cy="216513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             Specified by parameter name</a:t>
            </a:r>
            <a:endParaRPr lang="en-US" sz="1600" dirty="0"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17BBCF7-131A-E542-4674-A3F399BF2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931" y="4671701"/>
            <a:ext cx="6067425" cy="174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51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641CA7-A1A2-19C0-9F8B-36234AEAAD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Variable Scope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B6E6A-C3DB-F05C-3A23-2AFE8A0980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6800" y="1019360"/>
            <a:ext cx="11078400" cy="742063"/>
          </a:xfrm>
        </p:spPr>
        <p:txBody>
          <a:bodyPr/>
          <a:lstStyle/>
          <a:p>
            <a:r>
              <a:rPr lang="en-US" dirty="0"/>
              <a:t>Description:                                                            Example: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5A225-BB6F-FCC2-77BD-49C344013F7D}"/>
              </a:ext>
            </a:extLst>
          </p:cNvPr>
          <p:cNvSpPr txBox="1">
            <a:spLocks/>
          </p:cNvSpPr>
          <p:nvPr/>
        </p:nvSpPr>
        <p:spPr>
          <a:xfrm>
            <a:off x="556800" y="1501541"/>
            <a:ext cx="5170232" cy="33432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13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1. Local scope</a:t>
            </a: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   - Variables defined inside a function</a:t>
            </a: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   - Accessible only within the function</a:t>
            </a:r>
          </a:p>
          <a:p>
            <a:pPr marL="0" indent="0">
              <a:buNone/>
            </a:pPr>
            <a:endParaRPr lang="en-IN" sz="1600" dirty="0"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  <a:p>
            <a:pPr marL="0" indent="0">
              <a:buNone/>
            </a:pP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2. Global scope</a:t>
            </a: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   - Variables defined outside of functions</a:t>
            </a: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   - Accessible throughout the entire program</a:t>
            </a:r>
          </a:p>
          <a:p>
            <a:pPr marL="0" indent="0">
              <a:buNone/>
            </a:pPr>
            <a:endParaRPr lang="en-IN" sz="1600" dirty="0"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  <a:p>
            <a:pPr marL="0" indent="0">
              <a:buNone/>
            </a:pPr>
            <a:r>
              <a:rPr lang="en-IN" sz="1600" b="1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3. The `global` keyword</a:t>
            </a:r>
          </a:p>
          <a:p>
            <a:pPr marL="0" indent="0">
              <a:buNone/>
            </a:pPr>
            <a:r>
              <a:rPr lang="en-IN" sz="1600" dirty="0"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   - Allows modification of global variables within a function</a:t>
            </a:r>
            <a:endParaRPr lang="en-US" sz="1600" dirty="0">
              <a:latin typeface="Nokia Pure Text Light" panose="020B0304040602060303" pitchFamily="34" charset="0"/>
              <a:ea typeface="Nokia Pure Text Light" panose="020B0304040602060303" pitchFamily="34" charset="0"/>
              <a:cs typeface="Nokia Pure Text Light" panose="020B03040406020603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BB31BB-AF04-CC52-B37D-91D696623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970" y="1501541"/>
            <a:ext cx="475297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75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haredContentType xmlns="Microsoft.SharePoint.Taxonomy.ContentTypeSync" SourceId="34c87397-5fc1-491e-85e7-d6110dbe9cbd" ContentTypeId="0x0101" PreviousValue="false"/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01539a8-f5f3-4206-822d-48edd39d544e" xsi:nil="true"/>
    <HideFromDelve xmlns="71c5aaf6-e6ce-465b-b873-5148d2a4c105">false</HideFromDelve>
    <lcf76f155ced4ddcb4097134ff3c332f xmlns="0784d9c9-6a1f-4c99-9379-18ce50dd8307">
      <Terms xmlns="http://schemas.microsoft.com/office/infopath/2007/PartnerControls"/>
    </lcf76f155ced4ddcb4097134ff3c332f>
    <_dlc_DocId xmlns="71c5aaf6-e6ce-465b-b873-5148d2a4c105">BMIOPMAI5QB3-165215354-25341</_dlc_DocId>
    <_dlc_DocIdUrl xmlns="71c5aaf6-e6ce-465b-b873-5148d2a4c105">
      <Url>https://nokiaind.sharepoint.com/sites/digital-gsd-npo-tool-eco-system/_layouts/15/DocIdRedir.aspx?ID=BMIOPMAI5QB3-165215354-25341</Url>
      <Description>BMIOPMAI5QB3-165215354-25341</Description>
    </_dlc_DocIdUrl>
  </documentManagement>
</p:properties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0A6B0D59A01645AD27203259274A3B" ma:contentTypeVersion="21" ma:contentTypeDescription="Create a new document." ma:contentTypeScope="" ma:versionID="5249254920c73d16819a5445f8b3d926">
  <xsd:schema xmlns:xsd="http://www.w3.org/2001/XMLSchema" xmlns:xs="http://www.w3.org/2001/XMLSchema" xmlns:p="http://schemas.microsoft.com/office/2006/metadata/properties" xmlns:ns2="71c5aaf6-e6ce-465b-b873-5148d2a4c105" xmlns:ns3="601539a8-f5f3-4206-822d-48edd39d544e" xmlns:ns4="0784d9c9-6a1f-4c99-9379-18ce50dd8307" targetNamespace="http://schemas.microsoft.com/office/2006/metadata/properties" ma:root="true" ma:fieldsID="d4fd55b26f9c95884ac2011ee8a2f4fa" ns2:_="" ns3:_="" ns4:_="">
    <xsd:import namespace="71c5aaf6-e6ce-465b-b873-5148d2a4c105"/>
    <xsd:import namespace="601539a8-f5f3-4206-822d-48edd39d544e"/>
    <xsd:import namespace="0784d9c9-6a1f-4c99-9379-18ce50dd8307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HideFromDelve" minOccurs="0"/>
                <xsd:element ref="ns3:SharedWithUsers" minOccurs="0"/>
                <xsd:element ref="ns3:SharedWithDetails" minOccurs="0"/>
                <xsd:element ref="ns4:MediaServiceMetadata" minOccurs="0"/>
                <xsd:element ref="ns4:MediaServiceFastMetadata" minOccurs="0"/>
                <xsd:element ref="ns4:MediaServiceObjectDetectorVersions" minOccurs="0"/>
                <xsd:element ref="ns4:MediaServiceDateTaken" minOccurs="0"/>
                <xsd:element ref="ns4:MediaLengthInSeconds" minOccurs="0"/>
                <xsd:element ref="ns4:MediaServiceGenerationTime" minOccurs="0"/>
                <xsd:element ref="ns4:MediaServiceEventHashCode" minOccurs="0"/>
                <xsd:element ref="ns4:lcf76f155ced4ddcb4097134ff3c332f" minOccurs="0"/>
                <xsd:element ref="ns3:TaxCatchAll" minOccurs="0"/>
                <xsd:element ref="ns4:MediaServiceOCR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c5aaf6-e6ce-465b-b873-5148d2a4c10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HideFromDelve" ma:index="11" nillable="true" ma:displayName="HideFromDelve" ma:default="0" ma:internalName="HideFromDelv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1539a8-f5f3-4206-822d-48edd39d544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ad0c9c89-573d-4e3f-89cb-6b832f5c7819}" ma:internalName="TaxCatchAll" ma:showField="CatchAllData" ma:web="601539a8-f5f3-4206-822d-48edd39d54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84d9c9-6a1f-4c99-9379-18ce50dd83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4c87397-5fc1-491e-85e7-d6110dbe9c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71BCFFD-3DC6-4BDA-B57F-1C2666A60761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44A96958-35AD-461E-A43F-C922E958577D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625B195B-E78B-4CB2-BCB4-15712C9F586E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066746C8-ADD5-4046-AE77-E5315B6BE9F0}">
  <ds:schemaRefs>
    <ds:schemaRef ds:uri="http://schemas.microsoft.com/office/2006/metadata/properties"/>
    <ds:schemaRef ds:uri="http://schemas.microsoft.com/office/infopath/2007/PartnerControls"/>
    <ds:schemaRef ds:uri="601539a8-f5f3-4206-822d-48edd39d544e"/>
    <ds:schemaRef ds:uri="71c5aaf6-e6ce-465b-b873-5148d2a4c105"/>
    <ds:schemaRef ds:uri="0784d9c9-6a1f-4c99-9379-18ce50dd8307"/>
  </ds:schemaRefs>
</ds:datastoreItem>
</file>

<file path=customXml/itemProps5.xml><?xml version="1.0" encoding="utf-8"?>
<ds:datastoreItem xmlns:ds="http://schemas.openxmlformats.org/officeDocument/2006/customXml" ds:itemID="{432C692B-8A34-4C2C-92FF-621D09A2C9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c5aaf6-e6ce-465b-b873-5148d2a4c105"/>
    <ds:schemaRef ds:uri="601539a8-f5f3-4206-822d-48edd39d544e"/>
    <ds:schemaRef ds:uri="0784d9c9-6a1f-4c99-9379-18ce50dd830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20432</TotalTime>
  <Words>873</Words>
  <Application>Microsoft Office PowerPoint</Application>
  <PresentationFormat>Widescreen</PresentationFormat>
  <Paragraphs>168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Aptos</vt:lpstr>
      <vt:lpstr>Aptos Display</vt:lpstr>
      <vt:lpstr>Arial</vt:lpstr>
      <vt:lpstr>Nokia Pure Headline</vt:lpstr>
      <vt:lpstr>Nokia Pure Headline Light</vt:lpstr>
      <vt:lpstr>Nokia Pure Text</vt:lpstr>
      <vt:lpstr>Nokia Pure Text Light</vt:lpstr>
      <vt:lpstr>Office Theme</vt:lpstr>
      <vt:lpstr>Python Functions: Building Blocks of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Nokia XML Parser</dc:title>
  <dc:creator>Kumaran Sivalingam (Nokia)</dc:creator>
  <cp:keywords>NPO 360 Harmony</cp:keywords>
  <cp:lastModifiedBy>Moulya Moulya (Nokia)</cp:lastModifiedBy>
  <cp:revision>25</cp:revision>
  <dcterms:created xsi:type="dcterms:W3CDTF">2024-06-12T07:41:53Z</dcterms:created>
  <dcterms:modified xsi:type="dcterms:W3CDTF">2024-09-23T09:58:20Z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0x010100290A6B0D59A01645AD27203259274A3B</vt:lpwstr>
  </property>
  <property fmtid="{D5CDD505-2E9C-101B-9397-08002B2CF9AE}" pid="3" name="_dlc_DocIdItemGuid">
    <vt:lpwstr>69926ce3-a9d8-4092-bdc2-6034f59c7a49</vt:lpwstr>
  </property>
  <property fmtid="{D5CDD505-2E9C-101B-9397-08002B2CF9AE}" pid="4" name="MediaServiceImageTags">
    <vt:lpwstr/>
  </property>
</Properties>
</file>